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3"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1093A-8F42-4914-8E97-F412CFA1DEE0}">
          <p14:sldIdLst>
            <p14:sldId id="256"/>
            <p14:sldId id="257"/>
            <p14:sldId id="259"/>
            <p14:sldId id="260"/>
            <p14:sldId id="263"/>
            <p14:sldId id="261"/>
            <p14:sldId id="262"/>
          </p14:sldIdLst>
        </p14:section>
        <p14:section name="Untitled Section" id="{A4E1C6A7-A960-4A05-9F4F-B29EC6CE42A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ltLang="zh-TW"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ltLang="zh-TW"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ltLang="zh-TW"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10/20/2019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ltLang="zh-TW"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10/20/2019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ltLang="zh-TW"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10/20/2019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ltLang="zh-TW"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ltLang="zh-TW"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TW"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TW"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TW"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ltLang="zh-TW"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10/20/2019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dirty="0"/>
          </a:p>
        </p:txBody>
      </p:sp>
      <p:sp>
        <p:nvSpPr>
          <p:cNvPr id="3" name="Content Placeholder 2"/>
          <p:cNvSpPr>
            <a:spLocks noGrp="1"/>
          </p:cNvSpPr>
          <p:nvPr>
            <p:ph idx="1"/>
          </p:nvPr>
        </p:nvSpPr>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ltLang="zh-TW"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10/20/2019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ltLang="zh-TW"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ltLang="zh-TW"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ltLang="zh-TW"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ltLang="zh-TW"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10/20/2019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hyperlink" Target="https://ldas.gsfc.nasa.gov/glda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earthchicken.org/"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i.org/10.5194/gmd-2018-26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60582" y="0"/>
            <a:ext cx="2736669" cy="892388"/>
          </a:xfrm>
        </p:spPr>
        <p:txBody>
          <a:bodyPr>
            <a:normAutofit/>
          </a:bodyPr>
          <a:lstStyle/>
          <a:p>
            <a:r>
              <a:rPr lang="zh-TW" altLang="en-US" sz="4400" dirty="0">
                <a:solidFill>
                  <a:schemeClr val="tx1">
                    <a:lumMod val="85000"/>
                  </a:schemeClr>
                </a:solidFill>
                <a:latin typeface="微軟正黑體" panose="020B0604030504040204" pitchFamily="34" charset="-120"/>
                <a:ea typeface="微軟正黑體" panose="020B0604030504040204" pitchFamily="34" charset="-120"/>
              </a:rPr>
              <a:t>地球趣</a:t>
            </a:r>
            <a:r>
              <a:rPr lang="zh-TW" altLang="en-US" sz="4400" dirty="0" smtClean="0">
                <a:solidFill>
                  <a:schemeClr val="tx1">
                    <a:lumMod val="85000"/>
                  </a:schemeClr>
                </a:solidFill>
                <a:latin typeface="微軟正黑體" panose="020B0604030504040204" pitchFamily="34" charset="-120"/>
                <a:ea typeface="微軟正黑體" panose="020B0604030504040204" pitchFamily="34" charset="-120"/>
              </a:rPr>
              <a:t>墾</a:t>
            </a:r>
            <a:endParaRPr lang="zh-TW" altLang="en-US" sz="4400" dirty="0">
              <a:solidFill>
                <a:schemeClr val="tx1">
                  <a:lumMod val="85000"/>
                </a:schemeClr>
              </a:solidFill>
              <a:latin typeface="微軟正黑體" panose="020B0604030504040204" pitchFamily="34" charset="-120"/>
              <a:ea typeface="微軟正黑體" panose="020B0604030504040204" pitchFamily="34" charset="-120"/>
            </a:endParaRPr>
          </a:p>
        </p:txBody>
      </p:sp>
      <p:sp>
        <p:nvSpPr>
          <p:cNvPr id="3" name="Subtitle 2"/>
          <p:cNvSpPr>
            <a:spLocks noGrp="1"/>
          </p:cNvSpPr>
          <p:nvPr>
            <p:ph type="body" sz="half" idx="2"/>
          </p:nvPr>
        </p:nvSpPr>
        <p:spPr>
          <a:xfrm>
            <a:off x="8683867" y="2836836"/>
            <a:ext cx="3321623" cy="1870167"/>
          </a:xfrm>
        </p:spPr>
        <p:txBody>
          <a:bodyPr>
            <a:normAutofit/>
          </a:bodyPr>
          <a:lstStyle/>
          <a:p>
            <a:pPr algn="r"/>
            <a:r>
              <a:rPr lang="en-US" altLang="zh-TW" sz="1600" b="1" dirty="0"/>
              <a:t>LEE  </a:t>
            </a:r>
            <a:r>
              <a:rPr lang="en-US" altLang="zh-TW" sz="1600" b="1" dirty="0" smtClean="0"/>
              <a:t>CHIH-CHIN</a:t>
            </a:r>
          </a:p>
          <a:p>
            <a:pPr algn="r"/>
            <a:r>
              <a:rPr lang="en-US" altLang="zh-TW" sz="1600" b="1" dirty="0" smtClean="0"/>
              <a:t>SHYU</a:t>
            </a:r>
            <a:r>
              <a:rPr lang="en-US" altLang="zh-TW" sz="1600" b="1" dirty="0"/>
              <a:t>  </a:t>
            </a:r>
            <a:r>
              <a:rPr lang="en-US" altLang="zh-TW" sz="1600" b="1" dirty="0" smtClean="0"/>
              <a:t>CHASE JHIH-HUANG </a:t>
            </a:r>
          </a:p>
          <a:p>
            <a:pPr algn="r"/>
            <a:r>
              <a:rPr lang="en-US" altLang="zh-TW" sz="1600" b="1" dirty="0" smtClean="0"/>
              <a:t>JYH </a:t>
            </a:r>
            <a:r>
              <a:rPr lang="en-US" altLang="zh-TW" sz="1600" b="1" dirty="0"/>
              <a:t>CHERNG </a:t>
            </a:r>
            <a:r>
              <a:rPr lang="en-US" altLang="zh-TW" sz="1600" b="1" dirty="0" smtClean="0"/>
              <a:t>JAN</a:t>
            </a:r>
          </a:p>
          <a:p>
            <a:pPr algn="r"/>
            <a:r>
              <a:rPr lang="en-US" altLang="zh-TW" sz="1600" b="1" dirty="0" smtClean="0"/>
              <a:t>CHEN</a:t>
            </a:r>
            <a:r>
              <a:rPr lang="en-US" altLang="zh-TW" sz="1600" b="1" dirty="0"/>
              <a:t>  </a:t>
            </a:r>
            <a:r>
              <a:rPr lang="en-US" altLang="zh-TW" sz="1600" b="1" dirty="0" smtClean="0"/>
              <a:t>WEI-CHIH</a:t>
            </a:r>
          </a:p>
          <a:p>
            <a:pPr algn="r"/>
            <a:r>
              <a:rPr lang="en-US" altLang="zh-TW" sz="1600" b="1" dirty="0" smtClean="0"/>
              <a:t>YU-HSIN </a:t>
            </a:r>
            <a:r>
              <a:rPr lang="en-US" altLang="zh-TW" sz="1600" b="1" dirty="0"/>
              <a:t>HSUEH</a:t>
            </a:r>
            <a:r>
              <a:rPr lang="en-US" altLang="zh-TW" sz="1600" b="1" dirty="0" smtClean="0"/>
              <a:t> </a:t>
            </a:r>
            <a:endParaRPr lang="zh-TW" altLang="en-US" sz="1600" dirty="0"/>
          </a:p>
        </p:txBody>
      </p:sp>
      <p:pic>
        <p:nvPicPr>
          <p:cNvPr id="4" name="Picture 3"/>
          <p:cNvPicPr>
            <a:picLocks noChangeAspect="1"/>
          </p:cNvPicPr>
          <p:nvPr/>
        </p:nvPicPr>
        <p:blipFill>
          <a:blip r:embed="rId3"/>
          <a:stretch>
            <a:fillRect/>
          </a:stretch>
        </p:blipFill>
        <p:spPr>
          <a:xfrm>
            <a:off x="7975599" y="161312"/>
            <a:ext cx="3928291" cy="1892938"/>
          </a:xfrm>
          <a:prstGeom prst="rect">
            <a:avLst/>
          </a:prstGeom>
        </p:spPr>
      </p:pic>
      <p:pic>
        <p:nvPicPr>
          <p:cNvPr id="5" name="Picture 4"/>
          <p:cNvPicPr/>
          <p:nvPr/>
        </p:nvPicPr>
        <p:blipFill rotWithShape="1">
          <a:blip r:embed="rId4"/>
          <a:srcRect l="31507" t="18065" r="39021" b="64686"/>
          <a:stretch/>
        </p:blipFill>
        <p:spPr>
          <a:xfrm>
            <a:off x="7975599" y="2046020"/>
            <a:ext cx="3210002" cy="776275"/>
          </a:xfrm>
          <a:prstGeom prst="rect">
            <a:avLst/>
          </a:prstGeom>
        </p:spPr>
      </p:pic>
      <p:sp>
        <p:nvSpPr>
          <p:cNvPr id="9" name="Rectangle 8"/>
          <p:cNvSpPr/>
          <p:nvPr/>
        </p:nvSpPr>
        <p:spPr>
          <a:xfrm>
            <a:off x="9175804" y="2575226"/>
            <a:ext cx="2829685" cy="261610"/>
          </a:xfrm>
          <a:prstGeom prst="rect">
            <a:avLst/>
          </a:prstGeom>
        </p:spPr>
        <p:txBody>
          <a:bodyPr wrap="square">
            <a:spAutoFit/>
          </a:bodyPr>
          <a:lstStyle/>
          <a:p>
            <a:r>
              <a:rPr lang="en-US" altLang="zh-TW" sz="1100" dirty="0" smtClean="0"/>
              <a:t>#</a:t>
            </a:r>
            <a:r>
              <a:rPr lang="en-US" altLang="zh-TW" sz="1100" dirty="0"/>
              <a:t>15 Life on Land</a:t>
            </a:r>
            <a:endParaRPr lang="zh-TW" altLang="en-US" sz="1100" dirty="0"/>
          </a:p>
        </p:txBody>
      </p:sp>
    </p:spTree>
    <p:extLst>
      <p:ext uri="{BB962C8B-B14F-4D97-AF65-F5344CB8AC3E}">
        <p14:creationId xmlns:p14="http://schemas.microsoft.com/office/powerpoint/2010/main" val="1235306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95600" y="36786"/>
            <a:ext cx="8610600" cy="1293028"/>
          </a:xfrm>
        </p:spPr>
        <p:txBody>
          <a:bodyPr/>
          <a:lstStyle/>
          <a:p>
            <a:r>
              <a:rPr lang="en-US" altLang="zh-TW" b="1" dirty="0" err="1" smtClean="0"/>
              <a:t>Carboin</a:t>
            </a:r>
            <a:r>
              <a:rPr lang="en-US" altLang="zh-TW" b="1" dirty="0" smtClean="0"/>
              <a:t/>
            </a:r>
            <a:br>
              <a:rPr lang="en-US" altLang="zh-TW" b="1" dirty="0" smtClean="0"/>
            </a:br>
            <a:r>
              <a:rPr lang="en-US" altLang="zh-TW" sz="2800" b="1" i="1" dirty="0" smtClean="0"/>
              <a:t>A NEW CURRENCY</a:t>
            </a:r>
            <a:endParaRPr lang="zh-TW" altLang="en-US" i="1" dirty="0"/>
          </a:p>
        </p:txBody>
      </p:sp>
      <p:sp>
        <p:nvSpPr>
          <p:cNvPr id="3" name="Content Placeholder 2"/>
          <p:cNvSpPr>
            <a:spLocks noGrp="1"/>
          </p:cNvSpPr>
          <p:nvPr>
            <p:ph idx="1"/>
          </p:nvPr>
        </p:nvSpPr>
        <p:spPr>
          <a:xfrm>
            <a:off x="685800" y="1241326"/>
            <a:ext cx="10820400" cy="2190627"/>
          </a:xfrm>
        </p:spPr>
        <p:txBody>
          <a:bodyPr>
            <a:normAutofit/>
          </a:bodyPr>
          <a:lstStyle/>
          <a:p>
            <a:r>
              <a:rPr lang="en-US" altLang="zh-TW" sz="3600" b="1" dirty="0" smtClean="0">
                <a:latin typeface="微軟正黑體" panose="020B0604030504040204" pitchFamily="34" charset="-120"/>
                <a:ea typeface="微軟正黑體" panose="020B0604030504040204" pitchFamily="34" charset="-120"/>
              </a:rPr>
              <a:t>Goal: </a:t>
            </a:r>
            <a:r>
              <a:rPr lang="en-US" altLang="zh-TW" dirty="0" smtClean="0">
                <a:latin typeface="微軟正黑體" panose="020B0604030504040204" pitchFamily="34" charset="-120"/>
                <a:ea typeface="微軟正黑體" panose="020B0604030504040204" pitchFamily="34" charset="-120"/>
              </a:rPr>
              <a:t>Find out how to accumulate a large fortune through balancing your capital profit ($P</a:t>
            </a:r>
            <a:r>
              <a:rPr lang="en-US" altLang="zh-TW" dirty="0">
                <a:latin typeface="微軟正黑體" panose="020B0604030504040204" pitchFamily="34" charset="-120"/>
                <a:ea typeface="微軟正黑體" panose="020B0604030504040204" pitchFamily="34" charset="-120"/>
              </a:rPr>
              <a:t>) ) in harvesting timber and </a:t>
            </a:r>
            <a:r>
              <a:rPr lang="en-US" altLang="zh-TW" dirty="0" smtClean="0">
                <a:latin typeface="微軟正黑體" panose="020B0604030504040204" pitchFamily="34" charset="-120"/>
                <a:ea typeface="微軟正黑體" panose="020B0604030504040204" pitchFamily="34" charset="-120"/>
              </a:rPr>
              <a:t>earn </a:t>
            </a:r>
            <a:r>
              <a:rPr lang="en-US" altLang="zh-TW" dirty="0" smtClean="0">
                <a:latin typeface="微軟正黑體" panose="020B0604030504040204" pitchFamily="34" charset="-120"/>
                <a:ea typeface="微軟正黑體" panose="020B0604030504040204" pitchFamily="34" charset="-120"/>
              </a:rPr>
              <a:t>carbon coins ($C) with reducing carbon footprint. </a:t>
            </a:r>
          </a:p>
          <a:p>
            <a:r>
              <a:rPr lang="zh-TW" altLang="en-US" b="1" dirty="0" smtClean="0">
                <a:latin typeface="微軟正黑體" panose="020B0604030504040204" pitchFamily="34" charset="-120"/>
                <a:ea typeface="微軟正黑體" panose="020B0604030504040204" pitchFamily="34" charset="-120"/>
              </a:rPr>
              <a:t>目</a:t>
            </a:r>
            <a:r>
              <a:rPr lang="zh-TW" altLang="en-US" b="1" dirty="0">
                <a:latin typeface="微軟正黑體" panose="020B0604030504040204" pitchFamily="34" charset="-120"/>
                <a:ea typeface="微軟正黑體" panose="020B0604030504040204" pitchFamily="34" charset="-120"/>
              </a:rPr>
              <a:t>標</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找尋適合的氣候、土地條件，種植適合的物產，過程中累積碳足跡與金錢，尋找單位金錢最小碳足跡的勝利方程式</a:t>
            </a:r>
            <a:r>
              <a:rPr lang="zh-TW" altLang="en-US" b="1"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pSp>
        <p:nvGrpSpPr>
          <p:cNvPr id="5" name="Group 4"/>
          <p:cNvGrpSpPr/>
          <p:nvPr/>
        </p:nvGrpSpPr>
        <p:grpSpPr>
          <a:xfrm>
            <a:off x="1081047" y="2917648"/>
            <a:ext cx="10548399" cy="4021985"/>
            <a:chOff x="1081047" y="2917648"/>
            <a:chExt cx="10548399" cy="4021985"/>
          </a:xfrm>
        </p:grpSpPr>
        <p:pic>
          <p:nvPicPr>
            <p:cNvPr id="4" name="Picture 3"/>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559283" y="2917648"/>
              <a:ext cx="2290910" cy="1800000"/>
            </a:xfrm>
            <a:prstGeom prst="rect">
              <a:avLst/>
            </a:prstGeom>
          </p:spPr>
        </p:pic>
        <p:pic>
          <p:nvPicPr>
            <p:cNvPr id="6" name="Picture 5"/>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81047" y="4083994"/>
              <a:ext cx="2250000" cy="1800000"/>
            </a:xfrm>
            <a:prstGeom prst="rect">
              <a:avLst/>
            </a:prstGeom>
          </p:spPr>
        </p:pic>
        <p:pic>
          <p:nvPicPr>
            <p:cNvPr id="7" name="Picture 6"/>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252032" y="4189041"/>
              <a:ext cx="2089615" cy="1641840"/>
            </a:xfrm>
            <a:prstGeom prst="rect">
              <a:avLst/>
            </a:prstGeom>
          </p:spPr>
        </p:pic>
        <p:pic>
          <p:nvPicPr>
            <p:cNvPr id="8" name="Picture 7"/>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6428135" y="2917648"/>
              <a:ext cx="2250000" cy="1800000"/>
            </a:xfrm>
            <a:prstGeom prst="rect">
              <a:avLst/>
            </a:prstGeom>
          </p:spPr>
        </p:pic>
        <p:pic>
          <p:nvPicPr>
            <p:cNvPr id="9" name="Picture 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6532849" y="5078365"/>
              <a:ext cx="2290909" cy="1800000"/>
            </a:xfrm>
            <a:prstGeom prst="rect">
              <a:avLst/>
            </a:prstGeom>
          </p:spPr>
        </p:pic>
        <p:sp>
          <p:nvSpPr>
            <p:cNvPr id="12" name="Right Arrow 11"/>
            <p:cNvSpPr/>
            <p:nvPr/>
          </p:nvSpPr>
          <p:spPr>
            <a:xfrm rot="19482845">
              <a:off x="3048460" y="4013379"/>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3" name="Right Arrow 12"/>
            <p:cNvSpPr/>
            <p:nvPr/>
          </p:nvSpPr>
          <p:spPr>
            <a:xfrm>
              <a:off x="5840034" y="3517785"/>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4" name="Right Arrow 13"/>
            <p:cNvSpPr/>
            <p:nvPr/>
          </p:nvSpPr>
          <p:spPr>
            <a:xfrm rot="1800000">
              <a:off x="8802088" y="3933827"/>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5" name="Right Arrow 14"/>
            <p:cNvSpPr/>
            <p:nvPr/>
          </p:nvSpPr>
          <p:spPr>
            <a:xfrm rot="9442701">
              <a:off x="8752103" y="5708058"/>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6" name="Right Arrow 15"/>
            <p:cNvSpPr/>
            <p:nvPr/>
          </p:nvSpPr>
          <p:spPr>
            <a:xfrm rot="10800000">
              <a:off x="5850193" y="5970137"/>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7" name="Right Arrow 16"/>
            <p:cNvSpPr/>
            <p:nvPr/>
          </p:nvSpPr>
          <p:spPr>
            <a:xfrm rot="12020382">
              <a:off x="3272919" y="5571350"/>
              <a:ext cx="697630" cy="2949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ln w="0"/>
                <a:solidFill>
                  <a:schemeClr val="tx1"/>
                </a:solidFill>
                <a:effectLst>
                  <a:outerShdw blurRad="38100" dist="19050" dir="2700000" algn="tl" rotWithShape="0">
                    <a:schemeClr val="dk1">
                      <a:alpha val="40000"/>
                    </a:schemeClr>
                  </a:outerShdw>
                </a:effectLst>
              </a:endParaRPr>
            </a:p>
          </p:txBody>
        </p:sp>
        <p:sp>
          <p:nvSpPr>
            <p:cNvPr id="18" name="TextBox 17"/>
            <p:cNvSpPr txBox="1"/>
            <p:nvPr/>
          </p:nvSpPr>
          <p:spPr>
            <a:xfrm>
              <a:off x="4304869" y="5000641"/>
              <a:ext cx="1252410" cy="1938992"/>
            </a:xfrm>
            <a:prstGeom prst="rect">
              <a:avLst/>
            </a:prstGeom>
            <a:noFill/>
          </p:spPr>
          <p:txBody>
            <a:bodyPr wrap="square" rtlCol="0">
              <a:spAutoFit/>
            </a:bodyPr>
            <a:lstStyle/>
            <a:p>
              <a:r>
                <a:rPr lang="en-US" altLang="zh-TW" sz="6000" dirty="0" smtClean="0">
                  <a:latin typeface="Algerian" panose="04020705040A02060702" pitchFamily="82" charset="0"/>
                </a:rPr>
                <a:t>$C $P</a:t>
              </a:r>
              <a:endParaRPr lang="zh-TW" altLang="en-US" sz="6000" dirty="0">
                <a:latin typeface="Algerian" panose="04020705040A02060702" pitchFamily="82" charset="0"/>
              </a:endParaRPr>
            </a:p>
          </p:txBody>
        </p:sp>
        <p:sp>
          <p:nvSpPr>
            <p:cNvPr id="19" name="TextBox 18"/>
            <p:cNvSpPr txBox="1"/>
            <p:nvPr/>
          </p:nvSpPr>
          <p:spPr>
            <a:xfrm>
              <a:off x="1567711" y="5718834"/>
              <a:ext cx="1370888" cy="369332"/>
            </a:xfrm>
            <a:prstGeom prst="rect">
              <a:avLst/>
            </a:prstGeom>
            <a:noFill/>
          </p:spPr>
          <p:txBody>
            <a:bodyPr wrap="none" rtlCol="0">
              <a:spAutoFit/>
            </a:bodyPr>
            <a:lstStyle/>
            <a:p>
              <a:r>
                <a:rPr lang="en-US" altLang="zh-TW" dirty="0" smtClean="0"/>
                <a:t>Buy a land</a:t>
              </a:r>
              <a:endParaRPr lang="zh-TW" altLang="en-US" dirty="0"/>
            </a:p>
          </p:txBody>
        </p:sp>
        <p:sp>
          <p:nvSpPr>
            <p:cNvPr id="20" name="TextBox 19"/>
            <p:cNvSpPr txBox="1"/>
            <p:nvPr/>
          </p:nvSpPr>
          <p:spPr>
            <a:xfrm>
              <a:off x="3453098" y="4534477"/>
              <a:ext cx="2781531" cy="369332"/>
            </a:xfrm>
            <a:prstGeom prst="rect">
              <a:avLst/>
            </a:prstGeom>
            <a:noFill/>
          </p:spPr>
          <p:txBody>
            <a:bodyPr wrap="none" rtlCol="0">
              <a:spAutoFit/>
            </a:bodyPr>
            <a:lstStyle/>
            <a:p>
              <a:r>
                <a:rPr lang="en-US" altLang="zh-TW" dirty="0" smtClean="0"/>
                <a:t>Choose a type of plant</a:t>
              </a:r>
              <a:endParaRPr lang="zh-TW" altLang="en-US" dirty="0"/>
            </a:p>
          </p:txBody>
        </p:sp>
        <p:sp>
          <p:nvSpPr>
            <p:cNvPr id="21" name="TextBox 20"/>
            <p:cNvSpPr txBox="1"/>
            <p:nvPr/>
          </p:nvSpPr>
          <p:spPr>
            <a:xfrm>
              <a:off x="8088860" y="3062386"/>
              <a:ext cx="982961" cy="369332"/>
            </a:xfrm>
            <a:prstGeom prst="rect">
              <a:avLst/>
            </a:prstGeom>
            <a:noFill/>
          </p:spPr>
          <p:txBody>
            <a:bodyPr wrap="none" rtlCol="0">
              <a:spAutoFit/>
            </a:bodyPr>
            <a:lstStyle/>
            <a:p>
              <a:r>
                <a:rPr lang="en-US" altLang="zh-TW" dirty="0" smtClean="0"/>
                <a:t>Fertilize</a:t>
              </a:r>
              <a:endParaRPr lang="zh-TW" altLang="en-US" dirty="0"/>
            </a:p>
          </p:txBody>
        </p:sp>
        <p:sp>
          <p:nvSpPr>
            <p:cNvPr id="22" name="TextBox 21"/>
            <p:cNvSpPr txBox="1"/>
            <p:nvPr/>
          </p:nvSpPr>
          <p:spPr>
            <a:xfrm>
              <a:off x="10665721" y="5646215"/>
              <a:ext cx="963725" cy="369332"/>
            </a:xfrm>
            <a:prstGeom prst="rect">
              <a:avLst/>
            </a:prstGeom>
            <a:noFill/>
          </p:spPr>
          <p:txBody>
            <a:bodyPr wrap="none" rtlCol="0">
              <a:spAutoFit/>
            </a:bodyPr>
            <a:lstStyle/>
            <a:p>
              <a:r>
                <a:rPr lang="en-US" altLang="zh-TW" dirty="0" smtClean="0"/>
                <a:t>Irrigate</a:t>
              </a:r>
              <a:endParaRPr lang="zh-TW" altLang="en-US" dirty="0"/>
            </a:p>
          </p:txBody>
        </p:sp>
        <p:sp>
          <p:nvSpPr>
            <p:cNvPr id="23" name="TextBox 22"/>
            <p:cNvSpPr txBox="1"/>
            <p:nvPr/>
          </p:nvSpPr>
          <p:spPr>
            <a:xfrm>
              <a:off x="8115649" y="6333260"/>
              <a:ext cx="1015021" cy="369332"/>
            </a:xfrm>
            <a:prstGeom prst="rect">
              <a:avLst/>
            </a:prstGeom>
            <a:noFill/>
          </p:spPr>
          <p:txBody>
            <a:bodyPr wrap="none" rtlCol="0">
              <a:spAutoFit/>
            </a:bodyPr>
            <a:lstStyle/>
            <a:p>
              <a:r>
                <a:rPr lang="en-US" altLang="zh-TW" dirty="0" smtClean="0"/>
                <a:t>Harvest</a:t>
              </a:r>
              <a:endParaRPr lang="zh-TW" altLang="en-US" dirty="0"/>
            </a:p>
          </p:txBody>
        </p:sp>
        <p:sp>
          <p:nvSpPr>
            <p:cNvPr id="24" name="TextBox 23"/>
            <p:cNvSpPr txBox="1"/>
            <p:nvPr/>
          </p:nvSpPr>
          <p:spPr>
            <a:xfrm>
              <a:off x="2671860" y="6421052"/>
              <a:ext cx="1774845" cy="369332"/>
            </a:xfrm>
            <a:prstGeom prst="rect">
              <a:avLst/>
            </a:prstGeom>
            <a:noFill/>
          </p:spPr>
          <p:txBody>
            <a:bodyPr wrap="none" rtlCol="0">
              <a:spAutoFit/>
            </a:bodyPr>
            <a:lstStyle/>
            <a:p>
              <a:r>
                <a:rPr lang="en-US" altLang="zh-TW" dirty="0" smtClean="0"/>
                <a:t>Increase asset</a:t>
              </a:r>
              <a:endParaRPr lang="zh-TW" altLang="en-US" dirty="0"/>
            </a:p>
          </p:txBody>
        </p:sp>
      </p:grpSp>
    </p:spTree>
    <p:extLst>
      <p:ext uri="{BB962C8B-B14F-4D97-AF65-F5344CB8AC3E}">
        <p14:creationId xmlns:p14="http://schemas.microsoft.com/office/powerpoint/2010/main" val="3657159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a:xfrm rot="16200000">
            <a:off x="7982548" y="-1561975"/>
            <a:ext cx="1357642" cy="6349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1" name="Content Placeholder 6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5173" y="1154408"/>
            <a:ext cx="1287786" cy="1030229"/>
          </a:xfr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005" y="1034595"/>
            <a:ext cx="1441318" cy="1153055"/>
          </a:xfrm>
          <a:prstGeom prst="rect">
            <a:avLst/>
          </a:prstGeom>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0341" y="1047352"/>
            <a:ext cx="1555425" cy="1244340"/>
          </a:xfrm>
          <a:prstGeom prst="rect">
            <a:avLst/>
          </a:prstGeom>
        </p:spPr>
      </p:pic>
      <p:pic>
        <p:nvPicPr>
          <p:cNvPr id="64" name="Picture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348" y="934051"/>
            <a:ext cx="1441318" cy="1153055"/>
          </a:xfrm>
          <a:prstGeom prst="rect">
            <a:avLst/>
          </a:prstGeom>
        </p:spPr>
      </p:pic>
      <p:pic>
        <p:nvPicPr>
          <p:cNvPr id="65" name="Picture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4897" y="1014307"/>
            <a:ext cx="1441318" cy="1153055"/>
          </a:xfrm>
          <a:prstGeom prst="rect">
            <a:avLst/>
          </a:prstGeom>
        </p:spPr>
      </p:pic>
      <p:pic>
        <p:nvPicPr>
          <p:cNvPr id="68" name="Picture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124" y="665525"/>
            <a:ext cx="4002993" cy="2606413"/>
          </a:xfrm>
          <a:prstGeom prst="rect">
            <a:avLst/>
          </a:prstGeom>
        </p:spPr>
      </p:pic>
      <p:sp>
        <p:nvSpPr>
          <p:cNvPr id="69" name="TextBox 68"/>
          <p:cNvSpPr txBox="1"/>
          <p:nvPr/>
        </p:nvSpPr>
        <p:spPr>
          <a:xfrm>
            <a:off x="5486523" y="40704"/>
            <a:ext cx="5176538" cy="923330"/>
          </a:xfrm>
          <a:prstGeom prst="rect">
            <a:avLst/>
          </a:prstGeom>
          <a:noFill/>
        </p:spPr>
        <p:txBody>
          <a:bodyPr wrap="square" rtlCol="0">
            <a:spAutoFit/>
          </a:bodyPr>
          <a:lstStyle/>
          <a:p>
            <a:r>
              <a:rPr lang="en-US" altLang="zh-TW" b="1" dirty="0" smtClean="0"/>
              <a:t>Choose a type of plant: </a:t>
            </a:r>
          </a:p>
          <a:p>
            <a:r>
              <a:rPr lang="en-US" altLang="zh-TW" dirty="0" smtClean="0"/>
              <a:t>Widely distributed crops or trees</a:t>
            </a:r>
          </a:p>
          <a:p>
            <a:r>
              <a:rPr lang="en-US" altLang="zh-TW" b="1" dirty="0" smtClean="0">
                <a:solidFill>
                  <a:srgbClr val="FFFF00"/>
                </a:solidFill>
              </a:rPr>
              <a:t>Caution</a:t>
            </a:r>
            <a:r>
              <a:rPr lang="en-US" altLang="zh-TW" dirty="0" smtClean="0"/>
              <a:t>: which one makes more profit?  </a:t>
            </a:r>
            <a:endParaRPr lang="zh-TW" altLang="en-US" dirty="0"/>
          </a:p>
        </p:txBody>
      </p:sp>
      <p:sp>
        <p:nvSpPr>
          <p:cNvPr id="70" name="TextBox 69"/>
          <p:cNvSpPr txBox="1"/>
          <p:nvPr/>
        </p:nvSpPr>
        <p:spPr>
          <a:xfrm>
            <a:off x="314403" y="6437"/>
            <a:ext cx="4597734" cy="646331"/>
          </a:xfrm>
          <a:prstGeom prst="rect">
            <a:avLst/>
          </a:prstGeom>
          <a:noFill/>
        </p:spPr>
        <p:txBody>
          <a:bodyPr wrap="none" rtlCol="0">
            <a:spAutoFit/>
          </a:bodyPr>
          <a:lstStyle/>
          <a:p>
            <a:r>
              <a:rPr lang="en-US" altLang="zh-TW" b="1" dirty="0" smtClean="0"/>
              <a:t>Pick a place to grow crops</a:t>
            </a:r>
            <a:br>
              <a:rPr lang="en-US" altLang="zh-TW" b="1" dirty="0" smtClean="0"/>
            </a:br>
            <a:r>
              <a:rPr lang="en-US" altLang="zh-TW" b="1" dirty="0" smtClean="0">
                <a:solidFill>
                  <a:srgbClr val="FFFF00"/>
                </a:solidFill>
              </a:rPr>
              <a:t>Caution</a:t>
            </a:r>
            <a:r>
              <a:rPr lang="en-US" altLang="zh-TW" dirty="0" smtClean="0"/>
              <a:t>: Land productivity is important!</a:t>
            </a:r>
            <a:endParaRPr lang="zh-TW" altLang="en-US" dirty="0"/>
          </a:p>
        </p:txBody>
      </p:sp>
      <p:pic>
        <p:nvPicPr>
          <p:cNvPr id="72" name="Picture 71"/>
          <p:cNvPicPr>
            <a:picLocks noChangeAspect="1"/>
          </p:cNvPicPr>
          <p:nvPr/>
        </p:nvPicPr>
        <p:blipFill rotWithShape="1">
          <a:blip r:embed="rId8"/>
          <a:srcRect b="18085"/>
          <a:stretch/>
        </p:blipFill>
        <p:spPr>
          <a:xfrm>
            <a:off x="4571310" y="3269492"/>
            <a:ext cx="6907076" cy="3392544"/>
          </a:xfrm>
          <a:prstGeom prst="rect">
            <a:avLst/>
          </a:prstGeom>
        </p:spPr>
      </p:pic>
      <p:sp>
        <p:nvSpPr>
          <p:cNvPr id="73" name="TextBox 72"/>
          <p:cNvSpPr txBox="1"/>
          <p:nvPr/>
        </p:nvSpPr>
        <p:spPr>
          <a:xfrm>
            <a:off x="314403" y="6149352"/>
            <a:ext cx="3427541" cy="369332"/>
          </a:xfrm>
          <a:prstGeom prst="rect">
            <a:avLst/>
          </a:prstGeom>
          <a:noFill/>
        </p:spPr>
        <p:txBody>
          <a:bodyPr wrap="none" rtlCol="0">
            <a:spAutoFit/>
          </a:bodyPr>
          <a:lstStyle/>
          <a:p>
            <a:r>
              <a:rPr lang="en-US" altLang="zh-TW" b="1" dirty="0" smtClean="0"/>
              <a:t>Wait! Here comes a Drought!</a:t>
            </a:r>
            <a:endParaRPr lang="zh-TW" altLang="en-US" b="1" dirty="0"/>
          </a:p>
        </p:txBody>
      </p:sp>
      <p:sp>
        <p:nvSpPr>
          <p:cNvPr id="74" name="Rectangle 73"/>
          <p:cNvSpPr/>
          <p:nvPr/>
        </p:nvSpPr>
        <p:spPr>
          <a:xfrm>
            <a:off x="314404" y="3860604"/>
            <a:ext cx="4256906" cy="1797928"/>
          </a:xfrm>
          <a:prstGeom prst="rect">
            <a:avLst/>
          </a:prstGeom>
        </p:spPr>
        <p:txBody>
          <a:bodyPr wrap="square">
            <a:spAutoFit/>
          </a:bodyPr>
          <a:lstStyle/>
          <a:p>
            <a:pPr marL="342900" indent="-342900">
              <a:lnSpc>
                <a:spcPts val="1920"/>
              </a:lnSpc>
              <a:tabLst>
                <a:tab pos="457200" algn="l"/>
              </a:tabLst>
            </a:pPr>
            <a:endParaRPr lang="en-US" altLang="zh-TW" b="1" kern="100" dirty="0">
              <a:latin typeface="Arial" panose="020B0604020202020204" pitchFamily="34" charset="0"/>
              <a:cs typeface="Times New Roman" panose="02020603050405020304" pitchFamily="18" charset="0"/>
            </a:endParaRPr>
          </a:p>
          <a:p>
            <a:pPr marL="342900" indent="-342900">
              <a:lnSpc>
                <a:spcPts val="1920"/>
              </a:lnSpc>
              <a:tabLst>
                <a:tab pos="457200" algn="l"/>
              </a:tabLst>
            </a:pPr>
            <a:r>
              <a:rPr lang="en-US" altLang="zh-TW" b="1" kern="100" dirty="0" smtClean="0">
                <a:latin typeface="Arial" panose="020B0604020202020204" pitchFamily="34" charset="0"/>
                <a:cs typeface="Times New Roman" panose="02020603050405020304" pitchFamily="18" charset="0"/>
              </a:rPr>
              <a:t>NASA </a:t>
            </a:r>
            <a:r>
              <a:rPr lang="en-US" altLang="zh-TW" b="1" dirty="0" smtClean="0"/>
              <a:t>GLDAS </a:t>
            </a:r>
            <a:r>
              <a:rPr lang="en-US" altLang="zh-TW" b="1" dirty="0"/>
              <a:t>- Land Data Assimilation </a:t>
            </a:r>
            <a:r>
              <a:rPr lang="en-US" altLang="zh-TW" b="1" dirty="0" smtClean="0"/>
              <a:t>System</a:t>
            </a:r>
          </a:p>
          <a:p>
            <a:pPr marL="342900" indent="-342900">
              <a:lnSpc>
                <a:spcPts val="1920"/>
              </a:lnSpc>
              <a:tabLst>
                <a:tab pos="457200" algn="l"/>
              </a:tabLst>
            </a:pPr>
            <a:r>
              <a:rPr lang="en-US" altLang="zh-TW" b="1" dirty="0" smtClean="0">
                <a:solidFill>
                  <a:srgbClr val="FFFF00"/>
                </a:solidFill>
              </a:rPr>
              <a:t>Air temperature and soil moisture are set as the input value that changes with time</a:t>
            </a:r>
            <a:endParaRPr lang="en-US" altLang="zh-TW" b="1" dirty="0">
              <a:solidFill>
                <a:srgbClr val="FFFF00"/>
              </a:solidFill>
              <a:hlinkClick r:id="rId9"/>
            </a:endParaRPr>
          </a:p>
          <a:p>
            <a:pPr marL="342900" lvl="0" indent="-342900">
              <a:lnSpc>
                <a:spcPts val="1920"/>
              </a:lnSpc>
              <a:spcAft>
                <a:spcPts val="0"/>
              </a:spcAft>
              <a:tabLst>
                <a:tab pos="457200" algn="l"/>
              </a:tabLst>
            </a:pPr>
            <a:endParaRPr lang="zh-TW" altLang="zh-TW" sz="2400" b="1" kern="100" dirty="0">
              <a:latin typeface="Calibri" panose="020F0502020204030204" pitchFamily="34" charset="0"/>
              <a:cs typeface="Times New Roman" panose="02020603050405020304" pitchFamily="18" charset="0"/>
            </a:endParaRPr>
          </a:p>
        </p:txBody>
      </p:sp>
      <p:sp>
        <p:nvSpPr>
          <p:cNvPr id="75" name="TextBox 74"/>
          <p:cNvSpPr txBox="1"/>
          <p:nvPr/>
        </p:nvSpPr>
        <p:spPr>
          <a:xfrm>
            <a:off x="314403" y="3162776"/>
            <a:ext cx="2680542" cy="646331"/>
          </a:xfrm>
          <a:prstGeom prst="rect">
            <a:avLst/>
          </a:prstGeom>
          <a:noFill/>
        </p:spPr>
        <p:txBody>
          <a:bodyPr wrap="none" rtlCol="0">
            <a:spAutoFit/>
          </a:bodyPr>
          <a:lstStyle/>
          <a:p>
            <a:r>
              <a:rPr lang="en-US" altLang="zh-TW" dirty="0"/>
              <a:t>Ecoregion +ORCHIDEE</a:t>
            </a:r>
          </a:p>
          <a:p>
            <a:endParaRPr lang="zh-TW" altLang="en-US" dirty="0"/>
          </a:p>
        </p:txBody>
      </p:sp>
      <p:sp>
        <p:nvSpPr>
          <p:cNvPr id="76" name="TextBox 75"/>
          <p:cNvSpPr txBox="1"/>
          <p:nvPr/>
        </p:nvSpPr>
        <p:spPr>
          <a:xfrm>
            <a:off x="5376778" y="2012395"/>
            <a:ext cx="1510350" cy="369332"/>
          </a:xfrm>
          <a:prstGeom prst="rect">
            <a:avLst/>
          </a:prstGeom>
          <a:noFill/>
        </p:spPr>
        <p:txBody>
          <a:bodyPr wrap="none" rtlCol="0">
            <a:spAutoFit/>
          </a:bodyPr>
          <a:lstStyle/>
          <a:p>
            <a:r>
              <a:rPr lang="en-US" altLang="zh-TW" dirty="0" smtClean="0">
                <a:solidFill>
                  <a:schemeClr val="bg1">
                    <a:lumMod val="75000"/>
                    <a:lumOff val="25000"/>
                  </a:schemeClr>
                </a:solidFill>
              </a:rPr>
              <a:t>FAO (GAEZ)</a:t>
            </a:r>
            <a:endParaRPr lang="zh-TW" altLang="en-US" dirty="0">
              <a:solidFill>
                <a:schemeClr val="bg1"/>
              </a:solidFill>
            </a:endParaRPr>
          </a:p>
        </p:txBody>
      </p:sp>
      <p:sp>
        <p:nvSpPr>
          <p:cNvPr id="77" name="Curved Left Arrow 76"/>
          <p:cNvSpPr/>
          <p:nvPr/>
        </p:nvSpPr>
        <p:spPr>
          <a:xfrm>
            <a:off x="8790702" y="2733782"/>
            <a:ext cx="383059" cy="8579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8" name="Curved Left Arrow 77"/>
          <p:cNvSpPr/>
          <p:nvPr/>
        </p:nvSpPr>
        <p:spPr>
          <a:xfrm rot="10800000">
            <a:off x="7566815" y="2087106"/>
            <a:ext cx="383059" cy="85798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79" name="TextBox 78"/>
          <p:cNvSpPr txBox="1"/>
          <p:nvPr/>
        </p:nvSpPr>
        <p:spPr>
          <a:xfrm>
            <a:off x="7566815" y="2512049"/>
            <a:ext cx="1430200" cy="369332"/>
          </a:xfrm>
          <a:prstGeom prst="rect">
            <a:avLst/>
          </a:prstGeom>
          <a:noFill/>
        </p:spPr>
        <p:txBody>
          <a:bodyPr wrap="none" rtlCol="0">
            <a:spAutoFit/>
          </a:bodyPr>
          <a:lstStyle/>
          <a:p>
            <a:r>
              <a:rPr lang="en-US" altLang="zh-TW" b="1" dirty="0" smtClean="0">
                <a:solidFill>
                  <a:schemeClr val="accent2"/>
                </a:solidFill>
              </a:rPr>
              <a:t>Feedbacks</a:t>
            </a:r>
            <a:endParaRPr lang="zh-TW" altLang="en-US" b="1" dirty="0">
              <a:solidFill>
                <a:schemeClr val="accent2"/>
              </a:solidFill>
            </a:endParaRPr>
          </a:p>
        </p:txBody>
      </p:sp>
    </p:spTree>
    <p:extLst>
      <p:ext uri="{BB962C8B-B14F-4D97-AF65-F5344CB8AC3E}">
        <p14:creationId xmlns:p14="http://schemas.microsoft.com/office/powerpoint/2010/main" val="25532924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427"/>
          <a:stretch/>
        </p:blipFill>
        <p:spPr>
          <a:xfrm>
            <a:off x="234545" y="3835558"/>
            <a:ext cx="4271425" cy="26552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46" y="34986"/>
            <a:ext cx="5130898" cy="2952995"/>
          </a:xfrm>
          <a:prstGeom prst="rect">
            <a:avLst/>
          </a:prstGeom>
        </p:spPr>
      </p:pic>
      <p:sp>
        <p:nvSpPr>
          <p:cNvPr id="9" name="Rectangle 8"/>
          <p:cNvSpPr/>
          <p:nvPr/>
        </p:nvSpPr>
        <p:spPr>
          <a:xfrm>
            <a:off x="194945" y="-97527"/>
            <a:ext cx="2924198" cy="369332"/>
          </a:xfrm>
          <a:prstGeom prst="rect">
            <a:avLst/>
          </a:prstGeom>
        </p:spPr>
        <p:txBody>
          <a:bodyPr wrap="none">
            <a:spAutoFit/>
          </a:bodyPr>
          <a:lstStyle/>
          <a:p>
            <a:r>
              <a:rPr lang="en-US" altLang="zh-TW" dirty="0">
                <a:hlinkClick r:id="rId4"/>
              </a:rPr>
              <a:t>https://earthchicken.org</a:t>
            </a:r>
            <a:endParaRPr lang="zh-TW" altLang="en-US" dirty="0"/>
          </a:p>
        </p:txBody>
      </p:sp>
      <p:sp>
        <p:nvSpPr>
          <p:cNvPr id="11" name="TextBox 10"/>
          <p:cNvSpPr txBox="1"/>
          <p:nvPr/>
        </p:nvSpPr>
        <p:spPr>
          <a:xfrm>
            <a:off x="146864" y="2929050"/>
            <a:ext cx="5306261" cy="646331"/>
          </a:xfrm>
          <a:prstGeom prst="rect">
            <a:avLst/>
          </a:prstGeom>
          <a:noFill/>
        </p:spPr>
        <p:txBody>
          <a:bodyPr wrap="none" rtlCol="0">
            <a:spAutoFit/>
          </a:bodyPr>
          <a:lstStyle/>
          <a:p>
            <a:r>
              <a:rPr lang="en-US" altLang="zh-TW" b="1" dirty="0" smtClean="0">
                <a:solidFill>
                  <a:schemeClr val="accent2"/>
                </a:solidFill>
              </a:rPr>
              <a:t>Log-in: start or retrieve your record</a:t>
            </a:r>
          </a:p>
          <a:p>
            <a:r>
              <a:rPr lang="en-US" altLang="zh-TW" b="1" dirty="0" smtClean="0">
                <a:solidFill>
                  <a:schemeClr val="accent2"/>
                </a:solidFill>
              </a:rPr>
              <a:t>Time limit: 15 minutes to live through 15 years </a:t>
            </a:r>
            <a:endParaRPr lang="zh-TW" altLang="en-US" b="1" dirty="0">
              <a:solidFill>
                <a:schemeClr val="accent2"/>
              </a:solidFill>
            </a:endParaRPr>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t="14683"/>
          <a:stretch/>
        </p:blipFill>
        <p:spPr>
          <a:xfrm>
            <a:off x="6941966" y="46146"/>
            <a:ext cx="3258674" cy="3265570"/>
          </a:xfrm>
          <a:prstGeom prst="rect">
            <a:avLst/>
          </a:prstGeom>
        </p:spPr>
      </p:pic>
      <p:sp>
        <p:nvSpPr>
          <p:cNvPr id="13" name="TextBox 12"/>
          <p:cNvSpPr txBox="1"/>
          <p:nvPr/>
        </p:nvSpPr>
        <p:spPr>
          <a:xfrm>
            <a:off x="6797420" y="3269350"/>
            <a:ext cx="3547766" cy="369332"/>
          </a:xfrm>
          <a:prstGeom prst="rect">
            <a:avLst/>
          </a:prstGeom>
          <a:noFill/>
        </p:spPr>
        <p:txBody>
          <a:bodyPr wrap="none" rtlCol="0">
            <a:spAutoFit/>
          </a:bodyPr>
          <a:lstStyle/>
          <a:p>
            <a:r>
              <a:rPr lang="en-US" altLang="zh-TW" b="1" dirty="0" smtClean="0">
                <a:solidFill>
                  <a:schemeClr val="accent2"/>
                </a:solidFill>
              </a:rPr>
              <a:t>Choose an action to proceed</a:t>
            </a:r>
            <a:endParaRPr lang="zh-TW" altLang="en-US" b="1" dirty="0">
              <a:solidFill>
                <a:schemeClr val="accent2"/>
              </a:solidFill>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7882" y="3821454"/>
            <a:ext cx="6669992" cy="2780703"/>
          </a:xfrm>
          <a:prstGeom prst="rect">
            <a:avLst/>
          </a:prstGeom>
          <a:effectLst>
            <a:glow rad="63500">
              <a:schemeClr val="accent3">
                <a:satMod val="175000"/>
                <a:alpha val="40000"/>
              </a:schemeClr>
            </a:glow>
          </a:effectLst>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t="14667" r="3436"/>
          <a:stretch/>
        </p:blipFill>
        <p:spPr>
          <a:xfrm>
            <a:off x="6954520" y="24075"/>
            <a:ext cx="3159760" cy="3274733"/>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3938" y="715604"/>
            <a:ext cx="1690945" cy="1161116"/>
          </a:xfrm>
          <a:prstGeom prst="rect">
            <a:avLst/>
          </a:prstGeom>
        </p:spPr>
      </p:pic>
      <p:sp>
        <p:nvSpPr>
          <p:cNvPr id="19" name="TextBox 18"/>
          <p:cNvSpPr txBox="1"/>
          <p:nvPr/>
        </p:nvSpPr>
        <p:spPr>
          <a:xfrm>
            <a:off x="5365443" y="6478699"/>
            <a:ext cx="2124299" cy="369332"/>
          </a:xfrm>
          <a:prstGeom prst="rect">
            <a:avLst/>
          </a:prstGeom>
          <a:noFill/>
        </p:spPr>
        <p:txBody>
          <a:bodyPr wrap="none" rtlCol="0">
            <a:spAutoFit/>
          </a:bodyPr>
          <a:lstStyle/>
          <a:p>
            <a:r>
              <a:rPr lang="en-US" altLang="zh-TW" b="1" dirty="0" smtClean="0">
                <a:solidFill>
                  <a:schemeClr val="accent2"/>
                </a:solidFill>
              </a:rPr>
              <a:t>Check your asset</a:t>
            </a:r>
            <a:endParaRPr lang="zh-TW" altLang="en-US" b="1" dirty="0">
              <a:solidFill>
                <a:schemeClr val="accent2"/>
              </a:solidFill>
            </a:endParaRPr>
          </a:p>
        </p:txBody>
      </p:sp>
    </p:spTree>
    <p:extLst>
      <p:ext uri="{BB962C8B-B14F-4D97-AF65-F5344CB8AC3E}">
        <p14:creationId xmlns:p14="http://schemas.microsoft.com/office/powerpoint/2010/main" val="286898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DEmo</a:t>
            </a:r>
            <a:endParaRPr lang="zh-TW" altLang="en-US" dirty="0"/>
          </a:p>
        </p:txBody>
      </p:sp>
      <p:pic>
        <p:nvPicPr>
          <p:cNvPr id="6" name="video-157155062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79124" y="1238163"/>
            <a:ext cx="8687227" cy="4904704"/>
          </a:xfrm>
        </p:spPr>
      </p:pic>
    </p:spTree>
    <p:extLst>
      <p:ext uri="{BB962C8B-B14F-4D97-AF65-F5344CB8AC3E}">
        <p14:creationId xmlns:p14="http://schemas.microsoft.com/office/powerpoint/2010/main" val="28315976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Recap</a:t>
            </a:r>
            <a:endParaRPr lang="zh-TW" altLang="en-US" dirty="0"/>
          </a:p>
        </p:txBody>
      </p:sp>
      <p:sp>
        <p:nvSpPr>
          <p:cNvPr id="3" name="Content Placeholder 2"/>
          <p:cNvSpPr>
            <a:spLocks noGrp="1"/>
          </p:cNvSpPr>
          <p:nvPr>
            <p:ph idx="1"/>
          </p:nvPr>
        </p:nvSpPr>
        <p:spPr/>
        <p:txBody>
          <a:bodyPr/>
          <a:lstStyle/>
          <a:p>
            <a:r>
              <a:rPr lang="zh-TW" altLang="en-US" sz="3200" dirty="0" smtClean="0">
                <a:latin typeface="微軟正黑體" panose="020B0604030504040204" pitchFamily="34" charset="-120"/>
                <a:ea typeface="微軟正黑體" panose="020B0604030504040204" pitchFamily="34" charset="-120"/>
              </a:rPr>
              <a:t>透過這個模擬遊戲</a:t>
            </a:r>
            <a:r>
              <a:rPr lang="en-US" altLang="zh-TW" sz="3200" dirty="0" smtClean="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我們可以知道人類的活動會對自然產生影響。同時</a:t>
            </a:r>
            <a:r>
              <a:rPr lang="en-US" altLang="zh-TW" sz="3200" dirty="0" smtClean="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也進一步對植物的固碳作用有更深刻的理解</a:t>
            </a:r>
            <a:r>
              <a:rPr lang="en-US" altLang="zh-TW" sz="3200" dirty="0" smtClean="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希望玩家能透過遊戲去思考或許利益與地球永續發展的關係。</a:t>
            </a:r>
            <a:r>
              <a:rPr lang="en-US" altLang="zh-TW" sz="3200" dirty="0" smtClean="0">
                <a:latin typeface="微軟正黑體" panose="020B0604030504040204" pitchFamily="34" charset="-120"/>
                <a:ea typeface="微軟正黑體" panose="020B0604030504040204" pitchFamily="34" charset="-120"/>
              </a:rPr>
              <a:t> </a:t>
            </a:r>
          </a:p>
          <a:p>
            <a:r>
              <a:rPr lang="en-US" altLang="zh-TW" dirty="0" smtClean="0">
                <a:latin typeface="微軟正黑體" panose="020B0604030504040204" pitchFamily="34" charset="-120"/>
                <a:ea typeface="微軟正黑體" panose="020B0604030504040204" pitchFamily="34" charset="-120"/>
              </a:rPr>
              <a:t>Through this simulated game, we would be able to understand more how human activity can do to the environment. Moreover, we gain more understanding on how much plants can store carbon. In the end, we hope the gamer will begin to think how profit plants have, and how can we balance the two currencies ($P and $C) to make Earth environment more sustainable. </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2105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a:p>
        </p:txBody>
      </p:sp>
      <p:sp>
        <p:nvSpPr>
          <p:cNvPr id="3" name="Content Placeholder 2"/>
          <p:cNvSpPr>
            <a:spLocks noGrp="1"/>
          </p:cNvSpPr>
          <p:nvPr>
            <p:ph idx="1"/>
          </p:nvPr>
        </p:nvSpPr>
        <p:spPr/>
        <p:txBody>
          <a:bodyPr/>
          <a:lstStyle/>
          <a:p>
            <a:r>
              <a:rPr lang="en-US" altLang="zh-TW" b="1" dirty="0"/>
              <a:t>References:</a:t>
            </a:r>
            <a:endParaRPr lang="zh-TW" altLang="zh-TW" b="1" dirty="0"/>
          </a:p>
          <a:p>
            <a:r>
              <a:rPr lang="en-US" altLang="zh-TW" dirty="0" err="1"/>
              <a:t>Vuichard</a:t>
            </a:r>
            <a:r>
              <a:rPr lang="en-US" altLang="zh-TW" dirty="0"/>
              <a:t>, N., Messina, P., </a:t>
            </a:r>
            <a:r>
              <a:rPr lang="en-US" altLang="zh-TW" dirty="0" err="1"/>
              <a:t>Luyssaert</a:t>
            </a:r>
            <a:r>
              <a:rPr lang="en-US" altLang="zh-TW" dirty="0"/>
              <a:t>, S., </a:t>
            </a:r>
            <a:r>
              <a:rPr lang="en-US" altLang="zh-TW" dirty="0" err="1"/>
              <a:t>Guenet</a:t>
            </a:r>
            <a:r>
              <a:rPr lang="en-US" altLang="zh-TW" dirty="0"/>
              <a:t>, B., </a:t>
            </a:r>
            <a:r>
              <a:rPr lang="en-US" altLang="zh-TW" dirty="0" err="1"/>
              <a:t>Zaehle</a:t>
            </a:r>
            <a:r>
              <a:rPr lang="en-US" altLang="zh-TW" dirty="0"/>
              <a:t>, S., </a:t>
            </a:r>
            <a:r>
              <a:rPr lang="en-US" altLang="zh-TW" dirty="0" err="1"/>
              <a:t>Ghattas</a:t>
            </a:r>
            <a:r>
              <a:rPr lang="en-US" altLang="zh-TW" dirty="0"/>
              <a:t>, J., </a:t>
            </a:r>
            <a:r>
              <a:rPr lang="en-US" altLang="zh-TW" dirty="0" err="1"/>
              <a:t>Bastrikov</a:t>
            </a:r>
            <a:r>
              <a:rPr lang="en-US" altLang="zh-TW" dirty="0"/>
              <a:t>, V., and </a:t>
            </a:r>
            <a:r>
              <a:rPr lang="en-US" altLang="zh-TW" dirty="0" err="1"/>
              <a:t>Peylin</a:t>
            </a:r>
            <a:r>
              <a:rPr lang="en-US" altLang="zh-TW" dirty="0"/>
              <a:t>, P. 2018 Accounting for Carbon and Nitrogen interactions in the Global Terrestrial Ecosystem Model ORCHIDEE (trunk version, rev 4999): multi-scale evaluation of gross primary production, </a:t>
            </a:r>
            <a:r>
              <a:rPr lang="en-US" altLang="zh-TW" dirty="0" err="1"/>
              <a:t>Geosci</a:t>
            </a:r>
            <a:r>
              <a:rPr lang="en-US" altLang="zh-TW" dirty="0"/>
              <a:t>. Model Dev. Discuss., </a:t>
            </a:r>
            <a:r>
              <a:rPr lang="en-US" altLang="zh-TW" u="sng" dirty="0">
                <a:hlinkClick r:id="rId2"/>
              </a:rPr>
              <a:t>https://doi.org/10.5194/gmd-2018-261</a:t>
            </a:r>
            <a:r>
              <a:rPr lang="en-US" altLang="zh-TW" dirty="0"/>
              <a:t>, in review.</a:t>
            </a:r>
            <a:endParaRPr lang="zh-TW" altLang="zh-TW" dirty="0"/>
          </a:p>
          <a:p>
            <a:r>
              <a:rPr lang="en-US" altLang="zh-TW" dirty="0"/>
              <a:t>Fischer, </a:t>
            </a:r>
            <a:r>
              <a:rPr lang="en-US" altLang="zh-TW" dirty="0" err="1"/>
              <a:t>Günther</a:t>
            </a:r>
            <a:r>
              <a:rPr lang="en-US" altLang="zh-TW" dirty="0"/>
              <a:t> &amp; </a:t>
            </a:r>
            <a:r>
              <a:rPr lang="en-US" altLang="zh-TW" dirty="0" err="1"/>
              <a:t>Nachtergaele</a:t>
            </a:r>
            <a:r>
              <a:rPr lang="en-US" altLang="zh-TW" dirty="0"/>
              <a:t>, F. &amp; </a:t>
            </a:r>
            <a:r>
              <a:rPr lang="en-US" altLang="zh-TW" dirty="0" err="1"/>
              <a:t>Prieler</a:t>
            </a:r>
            <a:r>
              <a:rPr lang="en-US" altLang="zh-TW" dirty="0"/>
              <a:t>, Sylvia &amp; Teixeira, </a:t>
            </a:r>
            <a:r>
              <a:rPr lang="en-US" altLang="zh-TW" dirty="0" err="1"/>
              <a:t>Edmar</a:t>
            </a:r>
            <a:r>
              <a:rPr lang="en-US" altLang="zh-TW" dirty="0"/>
              <a:t> &amp; </a:t>
            </a:r>
            <a:r>
              <a:rPr lang="en-US" altLang="zh-TW" dirty="0" err="1"/>
              <a:t>Toth</a:t>
            </a:r>
            <a:r>
              <a:rPr lang="en-US" altLang="zh-TW" dirty="0"/>
              <a:t>, </a:t>
            </a:r>
            <a:r>
              <a:rPr lang="en-US" altLang="zh-TW" dirty="0" err="1"/>
              <a:t>Geza</a:t>
            </a:r>
            <a:r>
              <a:rPr lang="en-US" altLang="zh-TW" dirty="0"/>
              <a:t> &amp; </a:t>
            </a:r>
            <a:r>
              <a:rPr lang="en-US" altLang="zh-TW" dirty="0" err="1"/>
              <a:t>Velthuizen</a:t>
            </a:r>
            <a:r>
              <a:rPr lang="en-US" altLang="zh-TW" dirty="0"/>
              <a:t>, </a:t>
            </a:r>
            <a:r>
              <a:rPr lang="en-US" altLang="zh-TW" dirty="0" err="1"/>
              <a:t>Harrij</a:t>
            </a:r>
            <a:r>
              <a:rPr lang="en-US" altLang="zh-TW" dirty="0"/>
              <a:t> &amp; </a:t>
            </a:r>
            <a:r>
              <a:rPr lang="en-US" altLang="zh-TW" dirty="0" err="1"/>
              <a:t>Verelst</a:t>
            </a:r>
            <a:r>
              <a:rPr lang="en-US" altLang="zh-TW" dirty="0"/>
              <a:t>, Luc &amp; </a:t>
            </a:r>
            <a:r>
              <a:rPr lang="en-US" altLang="zh-TW" dirty="0" err="1"/>
              <a:t>Wiberg</a:t>
            </a:r>
            <a:r>
              <a:rPr lang="en-US" altLang="zh-TW" dirty="0"/>
              <a:t>, David. 2012 Global Agro</a:t>
            </a:r>
            <a:r>
              <a:rPr lang="zh-TW" altLang="zh-TW" dirty="0"/>
              <a:t>‐</a:t>
            </a:r>
            <a:r>
              <a:rPr lang="en-US" altLang="zh-TW" dirty="0"/>
              <a:t>Ecological Zones (GAEZ v3.0) - Model Documentation.</a:t>
            </a:r>
            <a:endParaRPr lang="zh-TW" altLang="zh-TW" dirty="0"/>
          </a:p>
          <a:p>
            <a:r>
              <a:rPr lang="en-US" altLang="zh-TW" dirty="0"/>
              <a:t> </a:t>
            </a:r>
            <a:br>
              <a:rPr lang="en-US" altLang="zh-TW" dirty="0"/>
            </a:br>
            <a:endParaRPr lang="zh-TW" altLang="zh-TW" dirty="0"/>
          </a:p>
        </p:txBody>
      </p:sp>
    </p:spTree>
    <p:extLst>
      <p:ext uri="{BB962C8B-B14F-4D97-AF65-F5344CB8AC3E}">
        <p14:creationId xmlns:p14="http://schemas.microsoft.com/office/powerpoint/2010/main" val="1032640503"/>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734</TotalTime>
  <Words>376</Words>
  <Application>Microsoft Office PowerPoint</Application>
  <PresentationFormat>Widescreen</PresentationFormat>
  <Paragraphs>41</Paragraphs>
  <Slides>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微軟正黑體</vt:lpstr>
      <vt:lpstr>新細明體</vt:lpstr>
      <vt:lpstr>Algerian</vt:lpstr>
      <vt:lpstr>Arial</vt:lpstr>
      <vt:lpstr>Calibri</vt:lpstr>
      <vt:lpstr>Century Gothic</vt:lpstr>
      <vt:lpstr>Times New Roman</vt:lpstr>
      <vt:lpstr>Vapor Trail</vt:lpstr>
      <vt:lpstr>地球趣墾</vt:lpstr>
      <vt:lpstr>Carboin A NEW CURRENCY</vt:lpstr>
      <vt:lpstr>PowerPoint Presentation</vt:lpstr>
      <vt:lpstr>PowerPoint Presentation</vt:lpstr>
      <vt:lpstr>DEmo</vt:lpstr>
      <vt:lpstr>Recap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地球趣墾 Earth Chicken</dc:title>
  <dc:creator>YU-HSIN HSUEH</dc:creator>
  <cp:lastModifiedBy>YU-HSIN HSUEH</cp:lastModifiedBy>
  <cp:revision>33</cp:revision>
  <dcterms:created xsi:type="dcterms:W3CDTF">2019-10-19T09:20:30Z</dcterms:created>
  <dcterms:modified xsi:type="dcterms:W3CDTF">2019-10-20T06:44:47Z</dcterms:modified>
</cp:coreProperties>
</file>